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4"/>
  </p:sldMasterIdLst>
  <p:notesMasterIdLst>
    <p:notesMasterId r:id="rId29"/>
  </p:notesMasterIdLst>
  <p:handoutMasterIdLst>
    <p:handoutMasterId r:id="rId30"/>
  </p:handoutMasterIdLst>
  <p:sldIdLst>
    <p:sldId id="257" r:id="rId5"/>
    <p:sldId id="261" r:id="rId6"/>
    <p:sldId id="279" r:id="rId7"/>
    <p:sldId id="280" r:id="rId8"/>
    <p:sldId id="281" r:id="rId9"/>
    <p:sldId id="282" r:id="rId10"/>
    <p:sldId id="283" r:id="rId11"/>
    <p:sldId id="284" r:id="rId12"/>
    <p:sldId id="285" r:id="rId13"/>
    <p:sldId id="287" r:id="rId14"/>
    <p:sldId id="288" r:id="rId15"/>
    <p:sldId id="259" r:id="rId16"/>
    <p:sldId id="289" r:id="rId17"/>
    <p:sldId id="290" r:id="rId18"/>
    <p:sldId id="291" r:id="rId19"/>
    <p:sldId id="292" r:id="rId20"/>
    <p:sldId id="293" r:id="rId21"/>
    <p:sldId id="294" r:id="rId22"/>
    <p:sldId id="295" r:id="rId23"/>
    <p:sldId id="296" r:id="rId24"/>
    <p:sldId id="297" r:id="rId25"/>
    <p:sldId id="298" r:id="rId26"/>
    <p:sldId id="299" r:id="rId27"/>
    <p:sldId id="278" r:id="rId28"/>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80"/>
  </p:normalViewPr>
  <p:slideViewPr>
    <p:cSldViewPr snapToGrid="0" snapToObjects="1">
      <p:cViewPr varScale="1">
        <p:scale>
          <a:sx n="96" d="100"/>
          <a:sy n="96" d="100"/>
        </p:scale>
        <p:origin x="90" y="468"/>
      </p:cViewPr>
      <p:guideLst/>
    </p:cSldViewPr>
  </p:slideViewPr>
  <p:notesTextViewPr>
    <p:cViewPr>
      <p:scale>
        <a:sx n="1" d="1"/>
        <a:sy n="1" d="1"/>
      </p:scale>
      <p:origin x="0" y="0"/>
    </p:cViewPr>
  </p:notesTextViewPr>
  <p:notesViewPr>
    <p:cSldViewPr snapToGrid="0" snapToObjects="1">
      <p:cViewPr varScale="1">
        <p:scale>
          <a:sx n="86" d="100"/>
          <a:sy n="86"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A948862-1BE6-4EB9-B953-490B1B53D7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5C799C20-2FBB-4358-9A80-D09176E4A3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4A36AA-A16A-4242-B0BC-4BB7D36FE1BC}" type="datetimeFigureOut">
              <a:rPr lang="es-ES" smtClean="0"/>
              <a:t>15/12/2024</a:t>
            </a:fld>
            <a:endParaRPr lang="es-ES"/>
          </a:p>
        </p:txBody>
      </p:sp>
      <p:sp>
        <p:nvSpPr>
          <p:cNvPr id="4" name="Marcador de pie de página 3">
            <a:extLst>
              <a:ext uri="{FF2B5EF4-FFF2-40B4-BE49-F238E27FC236}">
                <a16:creationId xmlns:a16="http://schemas.microsoft.com/office/drawing/2014/main" id="{8D4DD5F3-5541-439D-86EB-834225B9B6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2093147F-552A-43C8-9FE9-27510A9415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B3778F-7FFF-4DA6-9C90-5055F4BDB492}" type="slidenum">
              <a:rPr lang="es-ES" smtClean="0"/>
              <a:t>‹Nº›</a:t>
            </a:fld>
            <a:endParaRPr lang="es-ES"/>
          </a:p>
        </p:txBody>
      </p:sp>
    </p:spTree>
    <p:extLst>
      <p:ext uri="{BB962C8B-B14F-4D97-AF65-F5344CB8AC3E}">
        <p14:creationId xmlns:p14="http://schemas.microsoft.com/office/powerpoint/2010/main" val="14670686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C16F1-93EE-4417-B7A5-AE99B971801A}" type="datetimeFigureOut">
              <a:rPr lang="es-ES" noProof="0" smtClean="0"/>
              <a:t>15/12/2024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03A06-698E-45C4-9FD4-AEA0EC5D1219}" type="slidenum">
              <a:rPr lang="es-ES" noProof="0" smtClean="0"/>
              <a:t>‹Nº›</a:t>
            </a:fld>
            <a:endParaRPr lang="es-ES" noProof="0"/>
          </a:p>
        </p:txBody>
      </p:sp>
    </p:spTree>
    <p:extLst>
      <p:ext uri="{BB962C8B-B14F-4D97-AF65-F5344CB8AC3E}">
        <p14:creationId xmlns:p14="http://schemas.microsoft.com/office/powerpoint/2010/main" val="3686370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1</a:t>
            </a:fld>
            <a:endParaRPr lang="es-ES"/>
          </a:p>
        </p:txBody>
      </p:sp>
    </p:spTree>
    <p:extLst>
      <p:ext uri="{BB962C8B-B14F-4D97-AF65-F5344CB8AC3E}">
        <p14:creationId xmlns:p14="http://schemas.microsoft.com/office/powerpoint/2010/main" val="415944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20</a:t>
            </a:fld>
            <a:endParaRPr lang="es-ES"/>
          </a:p>
        </p:txBody>
      </p:sp>
    </p:spTree>
    <p:extLst>
      <p:ext uri="{BB962C8B-B14F-4D97-AF65-F5344CB8AC3E}">
        <p14:creationId xmlns:p14="http://schemas.microsoft.com/office/powerpoint/2010/main" val="3802598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22</a:t>
            </a:fld>
            <a:endParaRPr lang="es-ES"/>
          </a:p>
        </p:txBody>
      </p:sp>
    </p:spTree>
    <p:extLst>
      <p:ext uri="{BB962C8B-B14F-4D97-AF65-F5344CB8AC3E}">
        <p14:creationId xmlns:p14="http://schemas.microsoft.com/office/powerpoint/2010/main" val="152956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24</a:t>
            </a:fld>
            <a:endParaRPr lang="es-ES"/>
          </a:p>
        </p:txBody>
      </p:sp>
    </p:spTree>
    <p:extLst>
      <p:ext uri="{BB962C8B-B14F-4D97-AF65-F5344CB8AC3E}">
        <p14:creationId xmlns:p14="http://schemas.microsoft.com/office/powerpoint/2010/main" val="21863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2</a:t>
            </a:fld>
            <a:endParaRPr lang="es-ES"/>
          </a:p>
        </p:txBody>
      </p:sp>
    </p:spTree>
    <p:extLst>
      <p:ext uri="{BB962C8B-B14F-4D97-AF65-F5344CB8AC3E}">
        <p14:creationId xmlns:p14="http://schemas.microsoft.com/office/powerpoint/2010/main" val="367372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5</a:t>
            </a:fld>
            <a:endParaRPr lang="es-ES"/>
          </a:p>
        </p:txBody>
      </p:sp>
    </p:spTree>
    <p:extLst>
      <p:ext uri="{BB962C8B-B14F-4D97-AF65-F5344CB8AC3E}">
        <p14:creationId xmlns:p14="http://schemas.microsoft.com/office/powerpoint/2010/main" val="4088449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7</a:t>
            </a:fld>
            <a:endParaRPr lang="es-ES"/>
          </a:p>
        </p:txBody>
      </p:sp>
    </p:spTree>
    <p:extLst>
      <p:ext uri="{BB962C8B-B14F-4D97-AF65-F5344CB8AC3E}">
        <p14:creationId xmlns:p14="http://schemas.microsoft.com/office/powerpoint/2010/main" val="286246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9</a:t>
            </a:fld>
            <a:endParaRPr lang="es-ES"/>
          </a:p>
        </p:txBody>
      </p:sp>
    </p:spTree>
    <p:extLst>
      <p:ext uri="{BB962C8B-B14F-4D97-AF65-F5344CB8AC3E}">
        <p14:creationId xmlns:p14="http://schemas.microsoft.com/office/powerpoint/2010/main" val="178681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12</a:t>
            </a:fld>
            <a:endParaRPr lang="es-ES"/>
          </a:p>
        </p:txBody>
      </p:sp>
    </p:spTree>
    <p:extLst>
      <p:ext uri="{BB962C8B-B14F-4D97-AF65-F5344CB8AC3E}">
        <p14:creationId xmlns:p14="http://schemas.microsoft.com/office/powerpoint/2010/main" val="181886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14</a:t>
            </a:fld>
            <a:endParaRPr lang="es-ES"/>
          </a:p>
        </p:txBody>
      </p:sp>
    </p:spTree>
    <p:extLst>
      <p:ext uri="{BB962C8B-B14F-4D97-AF65-F5344CB8AC3E}">
        <p14:creationId xmlns:p14="http://schemas.microsoft.com/office/powerpoint/2010/main" val="2223346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16</a:t>
            </a:fld>
            <a:endParaRPr lang="es-ES"/>
          </a:p>
        </p:txBody>
      </p:sp>
    </p:spTree>
    <p:extLst>
      <p:ext uri="{BB962C8B-B14F-4D97-AF65-F5344CB8AC3E}">
        <p14:creationId xmlns:p14="http://schemas.microsoft.com/office/powerpoint/2010/main" val="674630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2B03A06-698E-45C4-9FD4-AEA0EC5D1219}" type="slidenum">
              <a:rPr lang="es-ES" smtClean="0"/>
              <a:t>18</a:t>
            </a:fld>
            <a:endParaRPr lang="es-ES"/>
          </a:p>
        </p:txBody>
      </p:sp>
    </p:spTree>
    <p:extLst>
      <p:ext uri="{BB962C8B-B14F-4D97-AF65-F5344CB8AC3E}">
        <p14:creationId xmlns:p14="http://schemas.microsoft.com/office/powerpoint/2010/main" val="4059556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orma libre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810001" y="1449147"/>
            <a:ext cx="10572000" cy="2971051"/>
          </a:xfrm>
        </p:spPr>
        <p:txBody>
          <a:bodyPr rtlCol="0"/>
          <a:lstStyle>
            <a:lvl1pPr>
              <a:defRPr sz="5400"/>
            </a:lvl1pPr>
          </a:lstStyle>
          <a:p>
            <a:pPr rtl="0"/>
            <a:r>
              <a:rPr lang="es-ES" noProof="0"/>
              <a:t>Haga clic para modificar el estilo de título del patrón</a:t>
            </a:r>
          </a:p>
        </p:txBody>
      </p:sp>
      <p:sp>
        <p:nvSpPr>
          <p:cNvPr id="3" name="Subtítulo 2"/>
          <p:cNvSpPr>
            <a:spLocks noGrp="1"/>
          </p:cNvSpPr>
          <p:nvPr>
            <p:ph type="subTitle" idx="1"/>
          </p:nvPr>
        </p:nvSpPr>
        <p:spPr>
          <a:xfrm>
            <a:off x="810001" y="5280847"/>
            <a:ext cx="10572000" cy="434974"/>
          </a:xfrm>
        </p:spPr>
        <p:txBody>
          <a:bodyPr rtlCol="0"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p>
        </p:txBody>
      </p:sp>
      <p:sp>
        <p:nvSpPr>
          <p:cNvPr id="4" name="Marcador de fecha 3"/>
          <p:cNvSpPr>
            <a:spLocks noGrp="1"/>
          </p:cNvSpPr>
          <p:nvPr>
            <p:ph type="dt" sz="half" idx="10"/>
          </p:nvPr>
        </p:nvSpPr>
        <p:spPr/>
        <p:txBody>
          <a:bodyPr rtlCol="0"/>
          <a:lstStyle/>
          <a:p>
            <a:pPr rtl="0"/>
            <a:fld id="{0A294020-7810-43C5-87F0-8AFC23793465}" type="datetime1">
              <a:rPr lang="es-ES" noProof="0" smtClean="0"/>
              <a:t>15/12/2024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88647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810000" y="4800600"/>
            <a:ext cx="10561418" cy="566738"/>
          </a:xfrm>
        </p:spPr>
        <p:txBody>
          <a:bodyPr rtlCol="0" anchor="b">
            <a:normAutofit/>
          </a:bodyPr>
          <a:lstStyle>
            <a:lvl1pPr algn="l">
              <a:defRPr sz="2400" b="0"/>
            </a:lvl1pPr>
          </a:lstStyle>
          <a:p>
            <a:pPr rtl="0"/>
            <a:r>
              <a:rPr lang="es-ES" noProof="0"/>
              <a:t>Haga clic para modificar el estilo de título del patrón</a:t>
            </a:r>
          </a:p>
        </p:txBody>
      </p:sp>
      <p:sp>
        <p:nvSpPr>
          <p:cNvPr id="15" name="Marcador de posición de imagen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rtlCol="0" anchor="t" anchorCtr="0" compatLnSpc="1">
            <a:prstTxWarp prst="textNoShape">
              <a:avLst/>
            </a:prstTxWarp>
            <a:normAutofit/>
          </a:bodyPr>
          <a:lstStyle>
            <a:lvl1pPr marL="0" indent="0" algn="ctr">
              <a:buFontTx/>
              <a:buNone/>
              <a:defRPr sz="1600"/>
            </a:lvl1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810000" y="5367338"/>
            <a:ext cx="10561418"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6EDD3615-274F-4866-A368-6F1376179ABB}" type="datetime1">
              <a:rPr lang="es-ES" noProof="0" smtClean="0"/>
              <a:t>15/12/2024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36383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sp>
        <p:nvSpPr>
          <p:cNvPr id="8" name="Forma libre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850985" y="1238502"/>
            <a:ext cx="5893840" cy="2645912"/>
          </a:xfrm>
        </p:spPr>
        <p:txBody>
          <a:bodyPr rtlCol="0" anchor="b"/>
          <a:lstStyle>
            <a:lvl1pPr algn="l">
              <a:defRPr sz="4200" b="1" cap="none"/>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853190" y="4443680"/>
            <a:ext cx="5891636" cy="713241"/>
          </a:xfrm>
        </p:spPr>
        <p:txBody>
          <a:bodyPr rtlCol="0"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9" name="Marcador de texto 5"/>
          <p:cNvSpPr>
            <a:spLocks noGrp="1"/>
          </p:cNvSpPr>
          <p:nvPr>
            <p:ph type="body" sz="quarter" idx="16" hasCustomPrompt="1"/>
          </p:nvPr>
        </p:nvSpPr>
        <p:spPr>
          <a:xfrm>
            <a:off x="7574642" y="1081456"/>
            <a:ext cx="3810001" cy="4075465"/>
          </a:xfrm>
        </p:spPr>
        <p:txBody>
          <a:bodyPr rtlCol="0" anchor="t"/>
          <a:lstStyle>
            <a:lvl1pPr marL="0" indent="0">
              <a:buFontTx/>
              <a:buNone/>
              <a:defRPr/>
            </a:lvl1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p>
            <a:pPr rtl="0"/>
            <a:fld id="{518265BA-EA5E-48A8-96CE-34CBE1DBD58A}" type="datetime1">
              <a:rPr lang="es-ES" noProof="0" smtClean="0"/>
              <a:t>15/12/2024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06677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orma libre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ítulo 1"/>
          <p:cNvSpPr>
            <a:spLocks noGrp="1"/>
          </p:cNvSpPr>
          <p:nvPr>
            <p:ph type="title"/>
          </p:nvPr>
        </p:nvSpPr>
        <p:spPr>
          <a:xfrm>
            <a:off x="1357089" y="2435957"/>
            <a:ext cx="4382521" cy="2007789"/>
          </a:xfrm>
        </p:spPr>
        <p:txBody>
          <a:bodyPr rtlCol="0"/>
          <a:lstStyle>
            <a:lvl1pPr>
              <a:defRPr sz="3200"/>
            </a:lvl1pPr>
          </a:lstStyle>
          <a:p>
            <a:pPr rtl="0"/>
            <a:r>
              <a:rPr lang="es-ES" noProof="0"/>
              <a:t>Haga clic para modificar el estilo de título del patrón</a:t>
            </a:r>
          </a:p>
        </p:txBody>
      </p:sp>
      <p:sp>
        <p:nvSpPr>
          <p:cNvPr id="6" name="Marcador de texto 5"/>
          <p:cNvSpPr>
            <a:spLocks noGrp="1"/>
          </p:cNvSpPr>
          <p:nvPr>
            <p:ph type="body" sz="quarter" idx="16" hasCustomPrompt="1"/>
          </p:nvPr>
        </p:nvSpPr>
        <p:spPr>
          <a:xfrm>
            <a:off x="6156000" y="2286000"/>
            <a:ext cx="4880300" cy="2295525"/>
          </a:xfrm>
        </p:spPr>
        <p:txBody>
          <a:bodyPr rtlCol="0" anchor="t"/>
          <a:lstStyle>
            <a:lvl1pPr marL="0" indent="0">
              <a:buFontTx/>
              <a:buNone/>
              <a:defRPr/>
            </a:lvl1pPr>
          </a:lstStyle>
          <a:p>
            <a:pPr lvl="0" rtl="0"/>
            <a:r>
              <a:rPr lang="es-ES" noProof="0"/>
              <a:t>Editar estilos de texto del patrón</a:t>
            </a:r>
          </a:p>
        </p:txBody>
      </p:sp>
      <p:sp>
        <p:nvSpPr>
          <p:cNvPr id="2" name="Marcador de fecha 1"/>
          <p:cNvSpPr>
            <a:spLocks noGrp="1"/>
          </p:cNvSpPr>
          <p:nvPr>
            <p:ph type="dt" sz="half" idx="10"/>
          </p:nvPr>
        </p:nvSpPr>
        <p:spPr/>
        <p:txBody>
          <a:bodyPr rtlCol="0"/>
          <a:lstStyle/>
          <a:p>
            <a:pPr rtl="0"/>
            <a:fld id="{823F5E70-6DF0-4431-9418-0DF995951863}" type="datetime1">
              <a:rPr lang="es-ES" noProof="0" smtClean="0"/>
              <a:t>15/12/2024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1979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84016BF-4DA4-485A-8AB3-E6D9F1FAEFB5}" type="datetime1">
              <a:rPr lang="es-ES" noProof="0" smtClean="0"/>
              <a:t>15/12/2024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5136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orma libre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183540" y="586171"/>
            <a:ext cx="2494791" cy="5134798"/>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810001" y="446089"/>
            <a:ext cx="6611540" cy="5414962"/>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856F1D69-67AC-4E07-964A-EFB75990DEA4}" type="datetime1">
              <a:rPr lang="es-ES" noProof="0" smtClean="0"/>
              <a:t>15/12/2024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705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11"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810000" y="447188"/>
            <a:ext cx="10571998" cy="970450"/>
          </a:xfrm>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818712" y="2222287"/>
            <a:ext cx="10554574" cy="363651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D6EC0A6-1914-417A-8F69-F81059B7FC58}" type="datetime1">
              <a:rPr lang="es-ES" noProof="0" smtClean="0"/>
              <a:t>15/12/2024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7897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orma libre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810000" y="2951396"/>
            <a:ext cx="10561418" cy="1468800"/>
          </a:xfrm>
        </p:spPr>
        <p:txBody>
          <a:bodyPr rtlCol="0" anchor="b"/>
          <a:lstStyle>
            <a:lvl1pPr algn="r">
              <a:defRPr sz="4800" b="1" cap="none"/>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810000" y="5281201"/>
            <a:ext cx="10561418" cy="433955"/>
          </a:xfrm>
        </p:spPr>
        <p:txBody>
          <a:bodyPr rtlCol="0"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p>
            <a:pPr rtl="0"/>
            <a:fld id="{BDF0B28A-3F67-4345-BA7F-EF56E080E381}" type="datetime1">
              <a:rPr lang="es-ES" noProof="0" smtClean="0"/>
              <a:t>15/12/2024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062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818712" y="2222287"/>
            <a:ext cx="5185873" cy="3638763"/>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187415" y="2222287"/>
            <a:ext cx="5194583" cy="3638764"/>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76CC2485-0A65-4E9A-A7ED-904318898562}" type="datetime1">
              <a:rPr lang="es-ES" noProof="0" smtClean="0"/>
              <a:t>15/12/2024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467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814728" y="2174875"/>
            <a:ext cx="5189857"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814729" y="2751138"/>
            <a:ext cx="5189856" cy="3109913"/>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187415" y="2174875"/>
            <a:ext cx="5194583" cy="576262"/>
          </a:xfrm>
        </p:spPr>
        <p:txBody>
          <a:bodyPr rtlCol="0"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187415" y="2751138"/>
            <a:ext cx="5194583" cy="3109913"/>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370597BC-F846-43B9-96BC-F8728E37EC67}" type="datetime1">
              <a:rPr lang="es-ES" noProof="0" smtClean="0"/>
              <a:t>15/12/2024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9404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orma libre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D6A3531E-B4E5-4914-B89D-9C098386C7CA}" type="datetime1">
              <a:rPr lang="es-ES" noProof="0" smtClean="0"/>
              <a:t>15/12/2024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02079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2271FA9E-27E6-4DCE-BB65-31630E1C8EAB}" type="datetime1">
              <a:rPr lang="es-ES" noProof="0" smtClean="0"/>
              <a:t>15/12/2024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09998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orma libre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1073151" y="446088"/>
            <a:ext cx="3547533" cy="1618396"/>
          </a:xfrm>
        </p:spPr>
        <p:txBody>
          <a:bodyPr rtlCol="0" anchor="b"/>
          <a:lstStyle>
            <a:lvl1pPr algn="l">
              <a:defRPr sz="2000" b="1"/>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855633" y="446088"/>
            <a:ext cx="6252633" cy="5414963"/>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1073151" y="2260738"/>
            <a:ext cx="3547533" cy="3600311"/>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0680FCFA-4558-40D0-BE03-0422FBC31D65}" type="datetime1">
              <a:rPr lang="es-ES" noProof="0" smtClean="0"/>
              <a:t>15/12/2024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91170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814728" y="727522"/>
            <a:ext cx="4852988" cy="1617163"/>
          </a:xfrm>
        </p:spPr>
        <p:txBody>
          <a:bodyPr rtlCol="0" anchor="b">
            <a:normAutofit/>
          </a:bodyPr>
          <a:lstStyle>
            <a:lvl1pPr algn="l">
              <a:defRPr sz="2400" b="0"/>
            </a:lvl1pPr>
          </a:lstStyle>
          <a:p>
            <a:pPr rtl="0"/>
            <a:r>
              <a:rPr lang="es-ES" noProof="0"/>
              <a:t>Haga clic para modificar el estilo de título del patrón</a:t>
            </a:r>
          </a:p>
        </p:txBody>
      </p:sp>
      <p:sp>
        <p:nvSpPr>
          <p:cNvPr id="9" name="Marcador de posición de imagen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rtlCol="0" anchor="t" anchorCtr="0" compatLnSpc="1">
            <a:prstTxWarp prst="textNoShape">
              <a:avLst/>
            </a:prstTxWarp>
            <a:normAutofit/>
          </a:bodyPr>
          <a:lstStyle>
            <a:lvl1pPr algn="ctr">
              <a:buFontTx/>
              <a:buNone/>
              <a:defRPr sz="1400"/>
            </a:lvl1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814728" y="2344684"/>
            <a:ext cx="4852988" cy="3516365"/>
          </a:xfrm>
        </p:spPr>
        <p:txBody>
          <a:bodyPr rtlCol="0"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a:xfrm>
            <a:off x="3885810" y="6041362"/>
            <a:ext cx="976879" cy="365125"/>
          </a:xfrm>
        </p:spPr>
        <p:txBody>
          <a:bodyPr rtlCol="0"/>
          <a:lstStyle/>
          <a:p>
            <a:pPr rtl="0"/>
            <a:fld id="{5765B651-1A4F-494E-A2CD-80B79618D9BF}" type="datetime1">
              <a:rPr lang="es-ES" noProof="0" smtClean="0"/>
              <a:t>15/12/2024</a:t>
            </a:fld>
            <a:endParaRPr lang="es-ES" noProof="0"/>
          </a:p>
        </p:txBody>
      </p:sp>
      <p:sp>
        <p:nvSpPr>
          <p:cNvPr id="6" name="Marcador de posición de pie de página 5"/>
          <p:cNvSpPr>
            <a:spLocks noGrp="1"/>
          </p:cNvSpPr>
          <p:nvPr>
            <p:ph type="ftr" sz="quarter" idx="11"/>
          </p:nvPr>
        </p:nvSpPr>
        <p:spPr>
          <a:xfrm>
            <a:off x="590396" y="6041362"/>
            <a:ext cx="3295413" cy="365125"/>
          </a:xfrm>
        </p:spPr>
        <p:txBody>
          <a:bodyPr rtlCol="0"/>
          <a:lstStyle/>
          <a:p>
            <a:pPr rtl="0"/>
            <a:endParaRPr lang="es-ES" noProof="0"/>
          </a:p>
        </p:txBody>
      </p:sp>
      <p:sp>
        <p:nvSpPr>
          <p:cNvPr id="7" name="Marcador de posición de número de diapositiva 6"/>
          <p:cNvSpPr>
            <a:spLocks noGrp="1"/>
          </p:cNvSpPr>
          <p:nvPr>
            <p:ph type="sldNum" sz="quarter" idx="12"/>
          </p:nvPr>
        </p:nvSpPr>
        <p:spPr>
          <a:xfrm>
            <a:off x="4862689" y="5915888"/>
            <a:ext cx="1062155" cy="490599"/>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553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pPr rtl="0"/>
            <a:endParaRPr lang="es-ES" noProof="0"/>
          </a:p>
        </p:txBody>
      </p:sp>
      <p:sp>
        <p:nvSpPr>
          <p:cNvPr id="4" name="Marcador de fecha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pPr rtl="0"/>
            <a:fld id="{AA13370F-AFD5-4EF1-99E8-08D8CCCE6CFD}" type="datetime1">
              <a:rPr lang="es-ES" noProof="0" smtClean="0"/>
              <a:t>15/12/2024</a:t>
            </a:fld>
            <a:endParaRPr lang="es-ES" noProof="0"/>
          </a:p>
        </p:txBody>
      </p:sp>
      <p:sp>
        <p:nvSpPr>
          <p:cNvPr id="6" name="Marcador de posición de número de diapositiva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9126859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2"/>
          </a:fgClr>
          <a:bgClr>
            <a:schemeClr val="bg1"/>
          </a:bgClr>
        </a:patt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5DBD6C-E8A8-B349-AC85-61C44AAEA056}"/>
              </a:ext>
            </a:extLst>
          </p:cNvPr>
          <p:cNvPicPr>
            <a:picLocks noChangeAspect="1"/>
          </p:cNvPicPr>
          <p:nvPr/>
        </p:nvPicPr>
        <p:blipFill>
          <a:blip r:embed="rId3"/>
          <a:srcRect/>
          <a:stretch/>
        </p:blipFill>
        <p:spPr>
          <a:xfrm>
            <a:off x="736814" y="414458"/>
            <a:ext cx="10718371" cy="6029084"/>
          </a:xfrm>
          <a:prstGeom prst="rect">
            <a:avLst/>
          </a:prstGeom>
        </p:spPr>
      </p:pic>
      <p:sp>
        <p:nvSpPr>
          <p:cNvPr id="2" name="Título 1">
            <a:extLst>
              <a:ext uri="{FF2B5EF4-FFF2-40B4-BE49-F238E27FC236}">
                <a16:creationId xmlns:a16="http://schemas.microsoft.com/office/drawing/2014/main" id="{F266081D-517B-5D43-A7B4-E67DDEDC0B31}"/>
              </a:ext>
            </a:extLst>
          </p:cNvPr>
          <p:cNvSpPr>
            <a:spLocks noGrp="1"/>
          </p:cNvSpPr>
          <p:nvPr>
            <p:ph type="ctrTitle"/>
          </p:nvPr>
        </p:nvSpPr>
        <p:spPr>
          <a:xfrm>
            <a:off x="810001" y="4902200"/>
            <a:ext cx="10572000" cy="694862"/>
          </a:xfrm>
        </p:spPr>
        <p:txBody>
          <a:bodyPr rtlCol="0">
            <a:noAutofit/>
          </a:bodyPr>
          <a:lstStyle/>
          <a:p>
            <a:pPr rtl="0">
              <a:lnSpc>
                <a:spcPct val="90000"/>
              </a:lnSpc>
            </a:pPr>
            <a:r>
              <a:rPr lang="es-ES" sz="7200" dirty="0"/>
              <a:t>Tendencias de Salud y Fitness (2019-2024)</a:t>
            </a:r>
          </a:p>
        </p:txBody>
      </p:sp>
      <p:sp>
        <p:nvSpPr>
          <p:cNvPr id="4" name="Subtítulo 3">
            <a:extLst>
              <a:ext uri="{FF2B5EF4-FFF2-40B4-BE49-F238E27FC236}">
                <a16:creationId xmlns:a16="http://schemas.microsoft.com/office/drawing/2014/main" id="{9CA982C5-8822-5F41-B151-CBFC3278D992}"/>
              </a:ext>
            </a:extLst>
          </p:cNvPr>
          <p:cNvSpPr>
            <a:spLocks noGrp="1"/>
          </p:cNvSpPr>
          <p:nvPr>
            <p:ph type="subTitle" idx="1"/>
          </p:nvPr>
        </p:nvSpPr>
        <p:spPr>
          <a:xfrm>
            <a:off x="810001" y="5594110"/>
            <a:ext cx="10572000" cy="434974"/>
          </a:xfrm>
        </p:spPr>
        <p:txBody>
          <a:bodyPr rtlCol="0">
            <a:normAutofit/>
          </a:bodyPr>
          <a:lstStyle/>
          <a:p>
            <a:pPr rtl="0"/>
            <a:r>
              <a:rPr lang="es-ES" dirty="0"/>
              <a:t>Presentación del EDA | </a:t>
            </a:r>
            <a:r>
              <a:rPr lang="es-ES" b="1" dirty="0"/>
              <a:t>Jesús González Bonilla</a:t>
            </a:r>
          </a:p>
        </p:txBody>
      </p:sp>
    </p:spTree>
    <p:extLst>
      <p:ext uri="{BB962C8B-B14F-4D97-AF65-F5344CB8AC3E}">
        <p14:creationId xmlns:p14="http://schemas.microsoft.com/office/powerpoint/2010/main" val="1984022736"/>
      </p:ext>
    </p:extLst>
  </p:cSld>
  <p:clrMapOvr>
    <a:masterClrMapping/>
  </p:clrMapOvr>
  <mc:AlternateContent xmlns:mc="http://schemas.openxmlformats.org/markup-compatibility/2006">
    <mc:Choice xmlns:p14="http://schemas.microsoft.com/office/powerpoint/2010/main" Requires="p14">
      <p:transition spd="slow" p14:dur="2000" advTm="6372"/>
    </mc:Choice>
    <mc:Fallback>
      <p:transition spd="slow" advTm="637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69114-280D-757E-3C4E-3392523C039E}"/>
              </a:ext>
            </a:extLst>
          </p:cNvPr>
          <p:cNvSpPr>
            <a:spLocks noGrp="1"/>
          </p:cNvSpPr>
          <p:nvPr>
            <p:ph type="title"/>
          </p:nvPr>
        </p:nvSpPr>
        <p:spPr/>
        <p:txBody>
          <a:bodyPr/>
          <a:lstStyle/>
          <a:p>
            <a:r>
              <a:rPr lang="es-ES" dirty="0"/>
              <a:t>Popularidad promedio</a:t>
            </a:r>
          </a:p>
        </p:txBody>
      </p:sp>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a:xfrm>
            <a:off x="810000" y="2470503"/>
            <a:ext cx="1977082" cy="1916993"/>
          </a:xfrm>
        </p:spPr>
        <p:txBody>
          <a:bodyPr>
            <a:normAutofit/>
          </a:bodyPr>
          <a:lstStyle/>
          <a:p>
            <a:pPr marL="0" indent="0" algn="ctr">
              <a:buNone/>
            </a:pPr>
            <a:r>
              <a:rPr lang="es-ES" sz="2800" b="1" dirty="0"/>
              <a:t>Running</a:t>
            </a:r>
          </a:p>
          <a:p>
            <a:pPr marL="0" indent="0" algn="ctr">
              <a:buNone/>
            </a:pPr>
            <a:r>
              <a:rPr lang="es-ES" sz="2800" dirty="0"/>
              <a:t>75.33</a:t>
            </a:r>
          </a:p>
        </p:txBody>
      </p:sp>
      <p:sp>
        <p:nvSpPr>
          <p:cNvPr id="4" name="Marcador de contenido 2">
            <a:extLst>
              <a:ext uri="{FF2B5EF4-FFF2-40B4-BE49-F238E27FC236}">
                <a16:creationId xmlns:a16="http://schemas.microsoft.com/office/drawing/2014/main" id="{C5DBD6C4-343A-EE6D-B237-E11B04FA89D6}"/>
              </a:ext>
            </a:extLst>
          </p:cNvPr>
          <p:cNvSpPr txBox="1">
            <a:spLocks/>
          </p:cNvSpPr>
          <p:nvPr/>
        </p:nvSpPr>
        <p:spPr>
          <a:xfrm>
            <a:off x="3458465" y="2470503"/>
            <a:ext cx="1977082" cy="191699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s-ES" sz="2800" b="1" dirty="0"/>
              <a:t>Yoga</a:t>
            </a:r>
          </a:p>
          <a:p>
            <a:pPr marL="0" indent="0" algn="ctr">
              <a:buFont typeface="Wingdings 2" charset="2"/>
              <a:buNone/>
            </a:pPr>
            <a:r>
              <a:rPr lang="es-ES" sz="2800" dirty="0"/>
              <a:t>48.49</a:t>
            </a:r>
          </a:p>
        </p:txBody>
      </p:sp>
      <p:sp>
        <p:nvSpPr>
          <p:cNvPr id="5" name="Marcador de contenido 2">
            <a:extLst>
              <a:ext uri="{FF2B5EF4-FFF2-40B4-BE49-F238E27FC236}">
                <a16:creationId xmlns:a16="http://schemas.microsoft.com/office/drawing/2014/main" id="{39983BF3-986F-5E99-A1CD-7869AA067CAE}"/>
              </a:ext>
            </a:extLst>
          </p:cNvPr>
          <p:cNvSpPr txBox="1">
            <a:spLocks/>
          </p:cNvSpPr>
          <p:nvPr/>
        </p:nvSpPr>
        <p:spPr>
          <a:xfrm>
            <a:off x="5892745" y="2470503"/>
            <a:ext cx="1977082" cy="191699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s-ES" sz="2800" b="1" dirty="0"/>
              <a:t>Crossfit</a:t>
            </a:r>
          </a:p>
          <a:p>
            <a:pPr marL="0" indent="0" algn="ctr">
              <a:buFont typeface="Wingdings 2" charset="2"/>
              <a:buNone/>
            </a:pPr>
            <a:r>
              <a:rPr lang="es-ES" sz="2800" dirty="0"/>
              <a:t>8.05</a:t>
            </a:r>
          </a:p>
        </p:txBody>
      </p:sp>
      <p:sp>
        <p:nvSpPr>
          <p:cNvPr id="6" name="Marcador de contenido 2">
            <a:extLst>
              <a:ext uri="{FF2B5EF4-FFF2-40B4-BE49-F238E27FC236}">
                <a16:creationId xmlns:a16="http://schemas.microsoft.com/office/drawing/2014/main" id="{6980CFC5-EE0E-03B8-70EE-BBEF6AAA4AB8}"/>
              </a:ext>
            </a:extLst>
          </p:cNvPr>
          <p:cNvSpPr txBox="1">
            <a:spLocks/>
          </p:cNvSpPr>
          <p:nvPr/>
        </p:nvSpPr>
        <p:spPr>
          <a:xfrm>
            <a:off x="810000" y="4241638"/>
            <a:ext cx="1977082" cy="191699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s-ES" sz="2800" b="1" dirty="0" err="1"/>
              <a:t>Hiit</a:t>
            </a:r>
            <a:endParaRPr lang="es-ES" sz="2800" b="1" dirty="0"/>
          </a:p>
          <a:p>
            <a:pPr marL="0" indent="0" algn="ctr">
              <a:buFont typeface="Wingdings 2" charset="2"/>
              <a:buNone/>
            </a:pPr>
            <a:r>
              <a:rPr lang="es-ES" sz="2800" dirty="0"/>
              <a:t>2.23</a:t>
            </a:r>
          </a:p>
        </p:txBody>
      </p:sp>
      <p:sp>
        <p:nvSpPr>
          <p:cNvPr id="7" name="Marcador de contenido 2">
            <a:extLst>
              <a:ext uri="{FF2B5EF4-FFF2-40B4-BE49-F238E27FC236}">
                <a16:creationId xmlns:a16="http://schemas.microsoft.com/office/drawing/2014/main" id="{48BFF14F-0BBC-2CDB-8207-732F5F8E890E}"/>
              </a:ext>
            </a:extLst>
          </p:cNvPr>
          <p:cNvSpPr txBox="1">
            <a:spLocks/>
          </p:cNvSpPr>
          <p:nvPr/>
        </p:nvSpPr>
        <p:spPr>
          <a:xfrm>
            <a:off x="3458465" y="4241638"/>
            <a:ext cx="4289220" cy="191699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s-ES" sz="2800" b="1" dirty="0"/>
              <a:t>Entrenamiento funcional</a:t>
            </a:r>
          </a:p>
          <a:p>
            <a:pPr marL="0" indent="0" algn="ctr">
              <a:buFont typeface="Wingdings 2" charset="2"/>
              <a:buNone/>
            </a:pPr>
            <a:r>
              <a:rPr lang="es-ES" sz="2800" dirty="0"/>
              <a:t>0.0</a:t>
            </a:r>
          </a:p>
        </p:txBody>
      </p:sp>
    </p:spTree>
    <p:extLst>
      <p:ext uri="{BB962C8B-B14F-4D97-AF65-F5344CB8AC3E}">
        <p14:creationId xmlns:p14="http://schemas.microsoft.com/office/powerpoint/2010/main" val="114224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69114-280D-757E-3C4E-3392523C039E}"/>
              </a:ext>
            </a:extLst>
          </p:cNvPr>
          <p:cNvSpPr>
            <a:spLocks noGrp="1"/>
          </p:cNvSpPr>
          <p:nvPr>
            <p:ph type="title"/>
          </p:nvPr>
        </p:nvSpPr>
        <p:spPr/>
        <p:txBody>
          <a:bodyPr/>
          <a:lstStyle/>
          <a:p>
            <a:r>
              <a:rPr lang="es-ES" dirty="0"/>
              <a:t>Términos populares</a:t>
            </a:r>
          </a:p>
        </p:txBody>
      </p:sp>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a:xfrm>
            <a:off x="1280899" y="2222518"/>
            <a:ext cx="3325819" cy="1916993"/>
          </a:xfrm>
        </p:spPr>
        <p:txBody>
          <a:bodyPr>
            <a:normAutofit/>
          </a:bodyPr>
          <a:lstStyle/>
          <a:p>
            <a:pPr marL="0" indent="0" algn="ctr">
              <a:buNone/>
            </a:pPr>
            <a:r>
              <a:rPr lang="es-ES" sz="5400" b="1" dirty="0"/>
              <a:t>Running</a:t>
            </a:r>
          </a:p>
        </p:txBody>
      </p:sp>
      <p:sp>
        <p:nvSpPr>
          <p:cNvPr id="4" name="Marcador de contenido 2">
            <a:extLst>
              <a:ext uri="{FF2B5EF4-FFF2-40B4-BE49-F238E27FC236}">
                <a16:creationId xmlns:a16="http://schemas.microsoft.com/office/drawing/2014/main" id="{C5DBD6C4-343A-EE6D-B237-E11B04FA89D6}"/>
              </a:ext>
            </a:extLst>
          </p:cNvPr>
          <p:cNvSpPr txBox="1">
            <a:spLocks/>
          </p:cNvSpPr>
          <p:nvPr/>
        </p:nvSpPr>
        <p:spPr>
          <a:xfrm>
            <a:off x="6756455" y="2222518"/>
            <a:ext cx="1977082" cy="191699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s-ES" sz="5400" b="1" dirty="0"/>
              <a:t>Yoga</a:t>
            </a:r>
          </a:p>
        </p:txBody>
      </p:sp>
      <p:sp>
        <p:nvSpPr>
          <p:cNvPr id="10" name="Elipse 9">
            <a:extLst>
              <a:ext uri="{FF2B5EF4-FFF2-40B4-BE49-F238E27FC236}">
                <a16:creationId xmlns:a16="http://schemas.microsoft.com/office/drawing/2014/main" id="{1246982E-14DA-EE16-E899-E78955AA9BB8}"/>
              </a:ext>
            </a:extLst>
          </p:cNvPr>
          <p:cNvSpPr/>
          <p:nvPr/>
        </p:nvSpPr>
        <p:spPr>
          <a:xfrm>
            <a:off x="6620107" y="3819502"/>
            <a:ext cx="2249777" cy="2249777"/>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s-ES" dirty="0"/>
          </a:p>
        </p:txBody>
      </p:sp>
      <p:sp>
        <p:nvSpPr>
          <p:cNvPr id="11" name="Elipse 10">
            <a:extLst>
              <a:ext uri="{FF2B5EF4-FFF2-40B4-BE49-F238E27FC236}">
                <a16:creationId xmlns:a16="http://schemas.microsoft.com/office/drawing/2014/main" id="{C01CB8B2-EF32-1352-CF0D-A69117198289}"/>
              </a:ext>
            </a:extLst>
          </p:cNvPr>
          <p:cNvSpPr/>
          <p:nvPr/>
        </p:nvSpPr>
        <p:spPr>
          <a:xfrm>
            <a:off x="1818919" y="3819502"/>
            <a:ext cx="2249777" cy="2249777"/>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82363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BC3CEA6-8510-F784-D762-0BA073BDB5CE}"/>
              </a:ext>
            </a:extLst>
          </p:cNvPr>
          <p:cNvSpPr txBox="1">
            <a:spLocks/>
          </p:cNvSpPr>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GRÁFICO 1: EVOLUCIÓN TEMPORAL</a:t>
            </a:r>
          </a:p>
        </p:txBody>
      </p:sp>
      <p:pic>
        <p:nvPicPr>
          <p:cNvPr id="10" name="Imagen 9">
            <a:extLst>
              <a:ext uri="{FF2B5EF4-FFF2-40B4-BE49-F238E27FC236}">
                <a16:creationId xmlns:a16="http://schemas.microsoft.com/office/drawing/2014/main" id="{956492E4-293C-3EF4-2AF4-27CB73B92CA4}"/>
              </a:ext>
            </a:extLst>
          </p:cNvPr>
          <p:cNvPicPr>
            <a:picLocks noChangeAspect="1"/>
          </p:cNvPicPr>
          <p:nvPr/>
        </p:nvPicPr>
        <p:blipFill>
          <a:blip r:embed="rId3"/>
          <a:stretch>
            <a:fillRect/>
          </a:stretch>
        </p:blipFill>
        <p:spPr>
          <a:xfrm>
            <a:off x="1260388" y="2236576"/>
            <a:ext cx="9025753" cy="4277496"/>
          </a:xfrm>
          <a:prstGeom prst="rect">
            <a:avLst/>
          </a:prstGeom>
        </p:spPr>
      </p:pic>
    </p:spTree>
    <p:extLst>
      <p:ext uri="{BB962C8B-B14F-4D97-AF65-F5344CB8AC3E}">
        <p14:creationId xmlns:p14="http://schemas.microsoft.com/office/powerpoint/2010/main" val="19937084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lstStyle/>
          <a:p>
            <a:r>
              <a:rPr lang="es-ES" dirty="0"/>
              <a:t>Vemos cómo han evolucionado las tendencias de búsqueda para cada disciplina</a:t>
            </a:r>
          </a:p>
          <a:p>
            <a:r>
              <a:rPr lang="es-ES" dirty="0"/>
              <a:t>Running se destaca como la disciplina más consistente, con pocas fluctuaciones y una popularidad constante</a:t>
            </a:r>
          </a:p>
          <a:p>
            <a:r>
              <a:rPr lang="es-ES" dirty="0"/>
              <a:t>Yoga muestra picos significativos en enero, con caídas durante otros meses, reflejando su carácter estacional</a:t>
            </a:r>
          </a:p>
          <a:p>
            <a:r>
              <a:rPr lang="es-ES" dirty="0"/>
              <a:t>CrossFit y HIIT tienen menor popularidad relativa, con fluctuaciones que indican su enfoque en audiencias de nicho</a:t>
            </a:r>
          </a:p>
          <a:p>
            <a:endParaRPr lang="es-ES" dirty="0"/>
          </a:p>
          <a:p>
            <a:endParaRPr lang="es-ES" dirty="0"/>
          </a:p>
        </p:txBody>
      </p:sp>
    </p:spTree>
    <p:extLst>
      <p:ext uri="{BB962C8B-B14F-4D97-AF65-F5344CB8AC3E}">
        <p14:creationId xmlns:p14="http://schemas.microsoft.com/office/powerpoint/2010/main" val="152199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BC3CEA6-8510-F784-D762-0BA073BDB5CE}"/>
              </a:ext>
            </a:extLst>
          </p:cNvPr>
          <p:cNvSpPr txBox="1">
            <a:spLocks/>
          </p:cNvSpPr>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200" dirty="0"/>
              <a:t>GRÁFICO 2: COMPARATIVA PROMEDIO DE POPULARIDAD</a:t>
            </a:r>
          </a:p>
        </p:txBody>
      </p:sp>
      <p:pic>
        <p:nvPicPr>
          <p:cNvPr id="10" name="Imagen 9">
            <a:extLst>
              <a:ext uri="{FF2B5EF4-FFF2-40B4-BE49-F238E27FC236}">
                <a16:creationId xmlns:a16="http://schemas.microsoft.com/office/drawing/2014/main" id="{956492E4-293C-3EF4-2AF4-27CB73B92CA4}"/>
              </a:ext>
            </a:extLst>
          </p:cNvPr>
          <p:cNvPicPr>
            <a:picLocks noChangeAspect="1"/>
          </p:cNvPicPr>
          <p:nvPr/>
        </p:nvPicPr>
        <p:blipFill>
          <a:blip r:embed="rId3"/>
          <a:srcRect/>
          <a:stretch/>
        </p:blipFill>
        <p:spPr>
          <a:xfrm>
            <a:off x="2208685" y="2236576"/>
            <a:ext cx="7129159" cy="4277496"/>
          </a:xfrm>
          <a:prstGeom prst="rect">
            <a:avLst/>
          </a:prstGeom>
        </p:spPr>
      </p:pic>
    </p:spTree>
    <p:extLst>
      <p:ext uri="{BB962C8B-B14F-4D97-AF65-F5344CB8AC3E}">
        <p14:creationId xmlns:p14="http://schemas.microsoft.com/office/powerpoint/2010/main" val="21417397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lstStyle/>
          <a:p>
            <a:r>
              <a:rPr lang="es-ES" dirty="0"/>
              <a:t>Este gráfico nos ayuda a entender el promedio general de cada término. Running lidera con un promedio de 75.33, seguido de Yoga con 48.49</a:t>
            </a:r>
          </a:p>
          <a:p>
            <a:r>
              <a:rPr lang="es-ES" dirty="0"/>
              <a:t>CrossFit, con un promedio de 8.05, y HIIT, con 2.23, reflejan una popularidad más baja</a:t>
            </a:r>
          </a:p>
          <a:p>
            <a:r>
              <a:rPr lang="es-ES" dirty="0"/>
              <a:t>Esto nos indica que aunque estas disciplinas son conocidas, no tienen la misma masividad que el Running o el Yoga</a:t>
            </a:r>
          </a:p>
          <a:p>
            <a:endParaRPr lang="es-ES" dirty="0"/>
          </a:p>
        </p:txBody>
      </p:sp>
    </p:spTree>
    <p:extLst>
      <p:ext uri="{BB962C8B-B14F-4D97-AF65-F5344CB8AC3E}">
        <p14:creationId xmlns:p14="http://schemas.microsoft.com/office/powerpoint/2010/main" val="1126646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956492E4-293C-3EF4-2AF4-27CB73B92CA4}"/>
              </a:ext>
            </a:extLst>
          </p:cNvPr>
          <p:cNvPicPr>
            <a:picLocks noChangeAspect="1"/>
          </p:cNvPicPr>
          <p:nvPr/>
        </p:nvPicPr>
        <p:blipFill>
          <a:blip r:embed="rId3"/>
          <a:srcRect/>
          <a:stretch/>
        </p:blipFill>
        <p:spPr>
          <a:xfrm>
            <a:off x="1161535" y="2220399"/>
            <a:ext cx="8748583" cy="4374291"/>
          </a:xfrm>
          <a:prstGeom prst="rect">
            <a:avLst/>
          </a:prstGeom>
        </p:spPr>
      </p:pic>
      <p:sp>
        <p:nvSpPr>
          <p:cNvPr id="5" name="Título 1">
            <a:extLst>
              <a:ext uri="{FF2B5EF4-FFF2-40B4-BE49-F238E27FC236}">
                <a16:creationId xmlns:a16="http://schemas.microsoft.com/office/drawing/2014/main" id="{FBC3CEA6-8510-F784-D762-0BA073BDB5CE}"/>
              </a:ext>
            </a:extLst>
          </p:cNvPr>
          <p:cNvSpPr txBox="1">
            <a:spLocks/>
          </p:cNvSpPr>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200" dirty="0"/>
              <a:t>GRÁFICO 3: MAPA DE CALOR ESTACIONAL</a:t>
            </a:r>
          </a:p>
        </p:txBody>
      </p:sp>
    </p:spTree>
    <p:extLst>
      <p:ext uri="{BB962C8B-B14F-4D97-AF65-F5344CB8AC3E}">
        <p14:creationId xmlns:p14="http://schemas.microsoft.com/office/powerpoint/2010/main" val="160400311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lstStyle/>
          <a:p>
            <a:r>
              <a:rPr lang="es-ES" dirty="0"/>
              <a:t>Enero es un mes clave, con picos significativos en Yoga y CrossFit</a:t>
            </a:r>
          </a:p>
          <a:p>
            <a:r>
              <a:rPr lang="es-ES" dirty="0"/>
              <a:t>Esto está alineado con las resoluciones de año nuevo, cuando las personas buscan empezar nuevas rutinas de ejercicio</a:t>
            </a:r>
          </a:p>
          <a:p>
            <a:r>
              <a:rPr lang="es-ES" dirty="0"/>
              <a:t>Running, aunque estable, muestra un leve aumento en primavera, posiblemente asociado con el clima más favorable</a:t>
            </a:r>
          </a:p>
        </p:txBody>
      </p:sp>
    </p:spTree>
    <p:extLst>
      <p:ext uri="{BB962C8B-B14F-4D97-AF65-F5344CB8AC3E}">
        <p14:creationId xmlns:p14="http://schemas.microsoft.com/office/powerpoint/2010/main" val="12433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0DD28AB-D394-1140-A4F3-F7FC038AA5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a:stretch/>
        </p:blipFill>
        <p:spPr>
          <a:xfrm>
            <a:off x="1629" y="-871822"/>
            <a:ext cx="13021366" cy="8680910"/>
          </a:xfrm>
          <a:prstGeom prst="rect">
            <a:avLst/>
          </a:prstGeom>
        </p:spPr>
      </p:pic>
      <p:sp>
        <p:nvSpPr>
          <p:cNvPr id="2" name="Título 1">
            <a:extLst>
              <a:ext uri="{FF2B5EF4-FFF2-40B4-BE49-F238E27FC236}">
                <a16:creationId xmlns:a16="http://schemas.microsoft.com/office/drawing/2014/main" id="{23F6D5E8-15CF-4755-910B-1B5A1E777357}"/>
              </a:ext>
            </a:extLst>
          </p:cNvPr>
          <p:cNvSpPr>
            <a:spLocks noGrp="1"/>
          </p:cNvSpPr>
          <p:nvPr>
            <p:ph type="title"/>
          </p:nvPr>
        </p:nvSpPr>
        <p:spPr>
          <a:xfrm>
            <a:off x="-1128062" y="165923"/>
            <a:ext cx="6152273" cy="3077737"/>
          </a:xfrm>
        </p:spPr>
        <p:txBody>
          <a:bodyPr rtlCol="0">
            <a:noAutofit/>
          </a:bodyPr>
          <a:lstStyle/>
          <a:p>
            <a:pPr algn="ctr" rtl="0"/>
            <a:r>
              <a:rPr lang="es-ES" sz="21600" noProof="1">
                <a:effectLst>
                  <a:outerShdw blurRad="38100" dist="38100" dir="2700000" algn="tl">
                    <a:srgbClr val="000000">
                      <a:alpha val="43137"/>
                    </a:srgbClr>
                  </a:outerShdw>
                </a:effectLst>
              </a:rPr>
              <a:t>5</a:t>
            </a:r>
          </a:p>
        </p:txBody>
      </p:sp>
      <p:sp>
        <p:nvSpPr>
          <p:cNvPr id="9" name="CuadroTexto 8">
            <a:extLst>
              <a:ext uri="{FF2B5EF4-FFF2-40B4-BE49-F238E27FC236}">
                <a16:creationId xmlns:a16="http://schemas.microsoft.com/office/drawing/2014/main" id="{BA6FA30D-5DE9-7159-CAA8-44080CC6F932}"/>
              </a:ext>
            </a:extLst>
          </p:cNvPr>
          <p:cNvSpPr txBox="1"/>
          <p:nvPr/>
        </p:nvSpPr>
        <p:spPr>
          <a:xfrm>
            <a:off x="1070518" y="3429000"/>
            <a:ext cx="11121482" cy="2308324"/>
          </a:xfrm>
          <a:prstGeom prst="rect">
            <a:avLst/>
          </a:prstGeom>
          <a:noFill/>
        </p:spPr>
        <p:txBody>
          <a:bodyPr wrap="square">
            <a:spAutoFit/>
          </a:bodyPr>
          <a:lstStyle/>
          <a:p>
            <a:r>
              <a:rPr lang="es-ES" sz="7200" noProof="1">
                <a:effectLst>
                  <a:outerShdw blurRad="38100" dist="38100" dir="2700000" algn="tl">
                    <a:srgbClr val="000000">
                      <a:alpha val="43137"/>
                    </a:srgbClr>
                  </a:outerShdw>
                </a:effectLst>
              </a:rPr>
              <a:t>IMPACTO DE LA </a:t>
            </a:r>
          </a:p>
          <a:p>
            <a:r>
              <a:rPr lang="es-ES" sz="7200" noProof="1">
                <a:effectLst>
                  <a:outerShdw blurRad="38100" dist="38100" dir="2700000" algn="tl">
                    <a:srgbClr val="000000">
                      <a:alpha val="43137"/>
                    </a:srgbClr>
                  </a:outerShdw>
                </a:effectLst>
              </a:rPr>
              <a:t>PANDEMIA</a:t>
            </a:r>
          </a:p>
        </p:txBody>
      </p:sp>
    </p:spTree>
    <p:extLst>
      <p:ext uri="{BB962C8B-B14F-4D97-AF65-F5344CB8AC3E}">
        <p14:creationId xmlns:p14="http://schemas.microsoft.com/office/powerpoint/2010/main" val="160440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lstStyle/>
          <a:p>
            <a:r>
              <a:rPr lang="es-ES" dirty="0"/>
              <a:t>La pandemia de 2020 fue un evento que alteró muchos aspectos de nuestra vida, incluido el fitness. Durante los confinamientos, disciplinas como el Yoga vieron un aumento significativo, con picos claros en 2020 y 2021. Esto refleja cómo las personas recurrieron a actividades que podían realizar en casa para mantenerse activas y manejar el estrés</a:t>
            </a:r>
          </a:p>
          <a:p>
            <a:r>
              <a:rPr lang="es-ES" dirty="0"/>
              <a:t>En contraste, disciplinas como CrossFit, que dependen más de gimnasios y grupos, no mostraron un aumento significativo. Esto resalta la importancia de la adaptabilidad de ciertas disciplinas frente a eventos globales</a:t>
            </a:r>
          </a:p>
          <a:p>
            <a:r>
              <a:rPr lang="es-ES" dirty="0"/>
              <a:t>Running, por otro lado, mantuvo su popularidad constante, probablemente porque no requiere equipos especiales ni espacios cerrados, lo que lo hace accesible incluso en tiempos de restricciones</a:t>
            </a:r>
          </a:p>
        </p:txBody>
      </p:sp>
    </p:spTree>
    <p:extLst>
      <p:ext uri="{BB962C8B-B14F-4D97-AF65-F5344CB8AC3E}">
        <p14:creationId xmlns:p14="http://schemas.microsoft.com/office/powerpoint/2010/main" val="2831418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0DD28AB-D394-1140-A4F3-F7FC038AA5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a:stretch/>
        </p:blipFill>
        <p:spPr>
          <a:xfrm>
            <a:off x="0" y="-871830"/>
            <a:ext cx="13024624" cy="8680927"/>
          </a:xfrm>
          <a:prstGeom prst="rect">
            <a:avLst/>
          </a:prstGeom>
        </p:spPr>
      </p:pic>
      <p:sp>
        <p:nvSpPr>
          <p:cNvPr id="2" name="Título 1">
            <a:extLst>
              <a:ext uri="{FF2B5EF4-FFF2-40B4-BE49-F238E27FC236}">
                <a16:creationId xmlns:a16="http://schemas.microsoft.com/office/drawing/2014/main" id="{23F6D5E8-15CF-4755-910B-1B5A1E777357}"/>
              </a:ext>
            </a:extLst>
          </p:cNvPr>
          <p:cNvSpPr>
            <a:spLocks noGrp="1"/>
          </p:cNvSpPr>
          <p:nvPr>
            <p:ph type="title"/>
          </p:nvPr>
        </p:nvSpPr>
        <p:spPr>
          <a:xfrm>
            <a:off x="-1128062" y="165923"/>
            <a:ext cx="6152273" cy="3077737"/>
          </a:xfrm>
        </p:spPr>
        <p:txBody>
          <a:bodyPr rtlCol="0">
            <a:noAutofit/>
          </a:bodyPr>
          <a:lstStyle/>
          <a:p>
            <a:pPr algn="ctr" rtl="0"/>
            <a:r>
              <a:rPr lang="es-ES" sz="21600" noProof="1">
                <a:effectLst>
                  <a:outerShdw blurRad="38100" dist="38100" dir="2700000" algn="tl">
                    <a:srgbClr val="000000">
                      <a:alpha val="43137"/>
                    </a:srgbClr>
                  </a:outerShdw>
                </a:effectLst>
              </a:rPr>
              <a:t>1</a:t>
            </a:r>
          </a:p>
        </p:txBody>
      </p:sp>
      <p:sp>
        <p:nvSpPr>
          <p:cNvPr id="9" name="CuadroTexto 8">
            <a:extLst>
              <a:ext uri="{FF2B5EF4-FFF2-40B4-BE49-F238E27FC236}">
                <a16:creationId xmlns:a16="http://schemas.microsoft.com/office/drawing/2014/main" id="{BA6FA30D-5DE9-7159-CAA8-44080CC6F932}"/>
              </a:ext>
            </a:extLst>
          </p:cNvPr>
          <p:cNvSpPr txBox="1"/>
          <p:nvPr/>
        </p:nvSpPr>
        <p:spPr>
          <a:xfrm>
            <a:off x="1449659" y="3687741"/>
            <a:ext cx="11121482" cy="1569660"/>
          </a:xfrm>
          <a:prstGeom prst="rect">
            <a:avLst/>
          </a:prstGeom>
          <a:noFill/>
        </p:spPr>
        <p:txBody>
          <a:bodyPr wrap="square">
            <a:spAutoFit/>
          </a:bodyPr>
          <a:lstStyle/>
          <a:p>
            <a:r>
              <a:rPr lang="es-ES" sz="9600" noProof="1">
                <a:effectLst>
                  <a:outerShdw blurRad="38100" dist="38100" dir="2700000" algn="tl">
                    <a:srgbClr val="000000">
                      <a:alpha val="43137"/>
                    </a:srgbClr>
                  </a:outerShdw>
                </a:effectLst>
              </a:rPr>
              <a:t>INTRODUCCIÓN</a:t>
            </a:r>
            <a:endParaRPr lang="es-ES" dirty="0">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13913344-CBCD-B425-8791-DBDE60AE9CA7}"/>
              </a:ext>
            </a:extLst>
          </p:cNvPr>
          <p:cNvSpPr txBox="1"/>
          <p:nvPr/>
        </p:nvSpPr>
        <p:spPr>
          <a:xfrm>
            <a:off x="1449659" y="5257401"/>
            <a:ext cx="11121482" cy="861774"/>
          </a:xfrm>
          <a:prstGeom prst="rect">
            <a:avLst/>
          </a:prstGeom>
          <a:noFill/>
        </p:spPr>
        <p:txBody>
          <a:bodyPr wrap="square">
            <a:spAutoFit/>
          </a:bodyPr>
          <a:lstStyle/>
          <a:p>
            <a:pPr rtl="0">
              <a:spcBef>
                <a:spcPts val="0"/>
              </a:spcBef>
              <a:spcAft>
                <a:spcPts val="0"/>
              </a:spcAft>
            </a:pPr>
            <a:r>
              <a:rPr lang="es-ES" sz="3200" b="0" i="0" u="none" strike="noStrike" dirty="0">
                <a:solidFill>
                  <a:srgbClr val="FFFFFF"/>
                </a:solidFill>
                <a:effectLst>
                  <a:outerShdw blurRad="38100" dist="38100" dir="2700000" algn="tl">
                    <a:srgbClr val="000000">
                      <a:alpha val="43137"/>
                    </a:srgbClr>
                  </a:outerShdw>
                </a:effectLst>
                <a:latin typeface="+mj-lt"/>
              </a:rPr>
              <a:t>PREGUNTAS PREVIAS Y OBJETIVO</a:t>
            </a:r>
            <a:br>
              <a:rPr lang="es-ES" sz="5400" dirty="0"/>
            </a:br>
            <a:endParaRPr lang="es-E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8046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0DD28AB-D394-1140-A4F3-F7FC038AA5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a:stretch/>
        </p:blipFill>
        <p:spPr>
          <a:xfrm>
            <a:off x="2244" y="-871822"/>
            <a:ext cx="13020135" cy="8680910"/>
          </a:xfrm>
          <a:prstGeom prst="rect">
            <a:avLst/>
          </a:prstGeom>
        </p:spPr>
      </p:pic>
      <p:sp>
        <p:nvSpPr>
          <p:cNvPr id="2" name="Título 1">
            <a:extLst>
              <a:ext uri="{FF2B5EF4-FFF2-40B4-BE49-F238E27FC236}">
                <a16:creationId xmlns:a16="http://schemas.microsoft.com/office/drawing/2014/main" id="{23F6D5E8-15CF-4755-910B-1B5A1E777357}"/>
              </a:ext>
            </a:extLst>
          </p:cNvPr>
          <p:cNvSpPr>
            <a:spLocks noGrp="1"/>
          </p:cNvSpPr>
          <p:nvPr>
            <p:ph type="title"/>
          </p:nvPr>
        </p:nvSpPr>
        <p:spPr>
          <a:xfrm>
            <a:off x="-1128062" y="165923"/>
            <a:ext cx="6152273" cy="3077737"/>
          </a:xfrm>
        </p:spPr>
        <p:txBody>
          <a:bodyPr rtlCol="0">
            <a:noAutofit/>
          </a:bodyPr>
          <a:lstStyle/>
          <a:p>
            <a:pPr algn="ctr" rtl="0"/>
            <a:r>
              <a:rPr lang="es-ES" sz="21600" noProof="1">
                <a:effectLst>
                  <a:outerShdw blurRad="38100" dist="38100" dir="2700000" algn="tl">
                    <a:srgbClr val="000000">
                      <a:alpha val="43137"/>
                    </a:srgbClr>
                  </a:outerShdw>
                </a:effectLst>
              </a:rPr>
              <a:t>6</a:t>
            </a:r>
          </a:p>
        </p:txBody>
      </p:sp>
      <p:sp>
        <p:nvSpPr>
          <p:cNvPr id="9" name="CuadroTexto 8">
            <a:extLst>
              <a:ext uri="{FF2B5EF4-FFF2-40B4-BE49-F238E27FC236}">
                <a16:creationId xmlns:a16="http://schemas.microsoft.com/office/drawing/2014/main" id="{BA6FA30D-5DE9-7159-CAA8-44080CC6F932}"/>
              </a:ext>
            </a:extLst>
          </p:cNvPr>
          <p:cNvSpPr txBox="1"/>
          <p:nvPr/>
        </p:nvSpPr>
        <p:spPr>
          <a:xfrm>
            <a:off x="1070518" y="3429000"/>
            <a:ext cx="11121482" cy="1200329"/>
          </a:xfrm>
          <a:prstGeom prst="rect">
            <a:avLst/>
          </a:prstGeom>
          <a:noFill/>
        </p:spPr>
        <p:txBody>
          <a:bodyPr wrap="square">
            <a:spAutoFit/>
          </a:bodyPr>
          <a:lstStyle/>
          <a:p>
            <a:r>
              <a:rPr lang="es-ES" sz="7200" noProof="1">
                <a:effectLst>
                  <a:outerShdw blurRad="38100" dist="38100" dir="2700000" algn="tl">
                    <a:srgbClr val="000000">
                      <a:alpha val="43137"/>
                    </a:srgbClr>
                  </a:outerShdw>
                </a:effectLst>
              </a:rPr>
              <a:t>CONCLUSIONES</a:t>
            </a:r>
          </a:p>
        </p:txBody>
      </p:sp>
    </p:spTree>
    <p:extLst>
      <p:ext uri="{BB962C8B-B14F-4D97-AF65-F5344CB8AC3E}">
        <p14:creationId xmlns:p14="http://schemas.microsoft.com/office/powerpoint/2010/main" val="3192178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lstStyle/>
          <a:p>
            <a:r>
              <a:rPr lang="es-ES" dirty="0"/>
              <a:t>Running y Yoga son las disciplinas más populares, pero cada una tiene patrones distintos. Running es estable, mientras que Yoga muestra picos estacionales</a:t>
            </a:r>
          </a:p>
          <a:p>
            <a:r>
              <a:rPr lang="es-ES" dirty="0"/>
              <a:t>La estacionalidad es un factor clave, con enero como un mes de alta actividad en búsquedas relacionadas con fitness</a:t>
            </a:r>
          </a:p>
          <a:p>
            <a:r>
              <a:rPr lang="es-ES" dirty="0"/>
              <a:t>La pandemia tuvo un impacto significativo en Yoga, destacando su adaptabilidad como una disciplina doméstica</a:t>
            </a:r>
          </a:p>
          <a:p>
            <a:endParaRPr lang="es-ES" dirty="0"/>
          </a:p>
        </p:txBody>
      </p:sp>
    </p:spTree>
    <p:extLst>
      <p:ext uri="{BB962C8B-B14F-4D97-AF65-F5344CB8AC3E}">
        <p14:creationId xmlns:p14="http://schemas.microsoft.com/office/powerpoint/2010/main" val="2596413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0DD28AB-D394-1140-A4F3-F7FC038AA5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a:stretch/>
        </p:blipFill>
        <p:spPr>
          <a:xfrm>
            <a:off x="2244" y="-871684"/>
            <a:ext cx="13020135" cy="8680633"/>
          </a:xfrm>
          <a:prstGeom prst="rect">
            <a:avLst/>
          </a:prstGeom>
        </p:spPr>
      </p:pic>
      <p:sp>
        <p:nvSpPr>
          <p:cNvPr id="2" name="Título 1">
            <a:extLst>
              <a:ext uri="{FF2B5EF4-FFF2-40B4-BE49-F238E27FC236}">
                <a16:creationId xmlns:a16="http://schemas.microsoft.com/office/drawing/2014/main" id="{23F6D5E8-15CF-4755-910B-1B5A1E777357}"/>
              </a:ext>
            </a:extLst>
          </p:cNvPr>
          <p:cNvSpPr>
            <a:spLocks noGrp="1"/>
          </p:cNvSpPr>
          <p:nvPr>
            <p:ph type="title"/>
          </p:nvPr>
        </p:nvSpPr>
        <p:spPr>
          <a:xfrm>
            <a:off x="-1128062" y="165923"/>
            <a:ext cx="6152273" cy="3077737"/>
          </a:xfrm>
        </p:spPr>
        <p:txBody>
          <a:bodyPr rtlCol="0">
            <a:noAutofit/>
          </a:bodyPr>
          <a:lstStyle/>
          <a:p>
            <a:pPr algn="ctr" rtl="0"/>
            <a:r>
              <a:rPr lang="es-ES" sz="21600" noProof="1">
                <a:effectLst>
                  <a:outerShdw blurRad="38100" dist="38100" dir="2700000" algn="tl">
                    <a:srgbClr val="000000">
                      <a:alpha val="43137"/>
                    </a:srgbClr>
                  </a:outerShdw>
                </a:effectLst>
              </a:rPr>
              <a:t>7</a:t>
            </a:r>
          </a:p>
        </p:txBody>
      </p:sp>
      <p:sp>
        <p:nvSpPr>
          <p:cNvPr id="9" name="CuadroTexto 8">
            <a:extLst>
              <a:ext uri="{FF2B5EF4-FFF2-40B4-BE49-F238E27FC236}">
                <a16:creationId xmlns:a16="http://schemas.microsoft.com/office/drawing/2014/main" id="{BA6FA30D-5DE9-7159-CAA8-44080CC6F932}"/>
              </a:ext>
            </a:extLst>
          </p:cNvPr>
          <p:cNvSpPr txBox="1"/>
          <p:nvPr/>
        </p:nvSpPr>
        <p:spPr>
          <a:xfrm>
            <a:off x="1070518" y="3429000"/>
            <a:ext cx="11121482" cy="1200329"/>
          </a:xfrm>
          <a:prstGeom prst="rect">
            <a:avLst/>
          </a:prstGeom>
          <a:noFill/>
        </p:spPr>
        <p:txBody>
          <a:bodyPr wrap="square">
            <a:spAutoFit/>
          </a:bodyPr>
          <a:lstStyle/>
          <a:p>
            <a:r>
              <a:rPr lang="es-ES" sz="7200" noProof="1">
                <a:effectLst>
                  <a:outerShdw blurRad="38100" dist="38100" dir="2700000" algn="tl">
                    <a:srgbClr val="000000">
                      <a:alpha val="43137"/>
                    </a:srgbClr>
                  </a:outerShdw>
                </a:effectLst>
              </a:rPr>
              <a:t>PRÓXIMOS PASOS</a:t>
            </a:r>
          </a:p>
        </p:txBody>
      </p:sp>
    </p:spTree>
    <p:extLst>
      <p:ext uri="{BB962C8B-B14F-4D97-AF65-F5344CB8AC3E}">
        <p14:creationId xmlns:p14="http://schemas.microsoft.com/office/powerpoint/2010/main" val="400097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lstStyle/>
          <a:p>
            <a:r>
              <a:rPr lang="es-ES" dirty="0"/>
              <a:t>Analizar diferencias regionales para entender cómo varían estas tendencias según el lugar</a:t>
            </a:r>
          </a:p>
          <a:p>
            <a:r>
              <a:rPr lang="es-ES" dirty="0"/>
              <a:t>Relacionar las tendencias con métricas externas como clima o datos económicos</a:t>
            </a:r>
          </a:p>
          <a:p>
            <a:r>
              <a:rPr lang="es-ES" dirty="0"/>
              <a:t>Ampliar el rango temporal para incluir períodos previos a 2019 y predecir futuras tendencias</a:t>
            </a:r>
          </a:p>
        </p:txBody>
      </p:sp>
    </p:spTree>
    <p:extLst>
      <p:ext uri="{BB962C8B-B14F-4D97-AF65-F5344CB8AC3E}">
        <p14:creationId xmlns:p14="http://schemas.microsoft.com/office/powerpoint/2010/main" val="2746774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5DBD6C-E8A8-B349-AC85-61C44AAEA05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t="31272" b="31272"/>
          <a:stretch/>
        </p:blipFill>
        <p:spPr>
          <a:xfrm>
            <a:off x="-1" y="-1"/>
            <a:ext cx="12203151" cy="6858000"/>
          </a:xfrm>
          <a:prstGeom prst="rect">
            <a:avLst/>
          </a:prstGeom>
        </p:spPr>
      </p:pic>
      <p:sp>
        <p:nvSpPr>
          <p:cNvPr id="2" name="Título 1">
            <a:extLst>
              <a:ext uri="{FF2B5EF4-FFF2-40B4-BE49-F238E27FC236}">
                <a16:creationId xmlns:a16="http://schemas.microsoft.com/office/drawing/2014/main" id="{F266081D-517B-5D43-A7B4-E67DDEDC0B31}"/>
              </a:ext>
            </a:extLst>
          </p:cNvPr>
          <p:cNvSpPr>
            <a:spLocks noGrp="1"/>
          </p:cNvSpPr>
          <p:nvPr>
            <p:ph type="title"/>
          </p:nvPr>
        </p:nvSpPr>
        <p:spPr>
          <a:xfrm>
            <a:off x="810000" y="3074508"/>
            <a:ext cx="10572000" cy="2168062"/>
          </a:xfrm>
        </p:spPr>
        <p:txBody>
          <a:bodyPr vert="horz" lIns="91440" tIns="45720" rIns="91440" bIns="45720" rtlCol="0" anchor="b">
            <a:normAutofit/>
          </a:bodyPr>
          <a:lstStyle/>
          <a:p>
            <a:pPr algn="l" rtl="0">
              <a:lnSpc>
                <a:spcPct val="90000"/>
              </a:lnSpc>
            </a:pPr>
            <a:r>
              <a:rPr lang="es-ES" sz="8800" dirty="0">
                <a:effectLst>
                  <a:outerShdw blurRad="38100" dist="38100" dir="2700000" algn="tl">
                    <a:srgbClr val="000000">
                      <a:alpha val="43137"/>
                    </a:srgbClr>
                  </a:outerShdw>
                </a:effectLst>
              </a:rPr>
              <a:t>Gracias</a:t>
            </a:r>
          </a:p>
        </p:txBody>
      </p:sp>
      <p:sp>
        <p:nvSpPr>
          <p:cNvPr id="3" name="Marcador de texto 2">
            <a:extLst>
              <a:ext uri="{FF2B5EF4-FFF2-40B4-BE49-F238E27FC236}">
                <a16:creationId xmlns:a16="http://schemas.microsoft.com/office/drawing/2014/main" id="{2D219505-9D7D-47EE-B8DA-D2301EBFA31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rtl="0"/>
            <a:r>
              <a:rPr lang="es-ES" b="1" dirty="0"/>
              <a:t>Jesús González Bonilla</a:t>
            </a:r>
          </a:p>
        </p:txBody>
      </p:sp>
      <p:sp>
        <p:nvSpPr>
          <p:cNvPr id="4" name="Marcador de texto 2">
            <a:extLst>
              <a:ext uri="{FF2B5EF4-FFF2-40B4-BE49-F238E27FC236}">
                <a16:creationId xmlns:a16="http://schemas.microsoft.com/office/drawing/2014/main" id="{0EDCB6D2-75FA-D542-69C3-487FFC22190A}"/>
              </a:ext>
            </a:extLst>
          </p:cNvPr>
          <p:cNvSpPr txBox="1">
            <a:spLocks/>
          </p:cNvSpPr>
          <p:nvPr/>
        </p:nvSpPr>
        <p:spPr>
          <a:xfrm>
            <a:off x="810000" y="6071485"/>
            <a:ext cx="1057200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9pPr>
          </a:lstStyle>
          <a:p>
            <a:pPr algn="l"/>
            <a:r>
              <a:rPr lang="es-ES" b="1" dirty="0"/>
              <a:t>jesusgb555@gmail.com</a:t>
            </a:r>
          </a:p>
        </p:txBody>
      </p:sp>
    </p:spTree>
    <p:extLst>
      <p:ext uri="{BB962C8B-B14F-4D97-AF65-F5344CB8AC3E}">
        <p14:creationId xmlns:p14="http://schemas.microsoft.com/office/powerpoint/2010/main" val="141583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69114-280D-757E-3C4E-3392523C039E}"/>
              </a:ext>
            </a:extLst>
          </p:cNvPr>
          <p:cNvSpPr>
            <a:spLocks noGrp="1"/>
          </p:cNvSpPr>
          <p:nvPr>
            <p:ph type="title"/>
          </p:nvPr>
        </p:nvSpPr>
        <p:spPr/>
        <p:txBody>
          <a:bodyPr/>
          <a:lstStyle/>
          <a:p>
            <a:r>
              <a:rPr lang="es-ES" dirty="0"/>
              <a:t>Objetivo principal</a:t>
            </a:r>
          </a:p>
        </p:txBody>
      </p:sp>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lstStyle/>
          <a:p>
            <a:r>
              <a:rPr lang="es-ES" dirty="0"/>
              <a:t>Analizar las tendencias de popularidad en disciplinas de fitness como Yoga, CrossFit, Running, HIIT, y Entrenamiento Funcional</a:t>
            </a:r>
          </a:p>
          <a:p>
            <a:pPr marL="0" indent="0">
              <a:buNone/>
            </a:pPr>
            <a:endParaRPr lang="es-ES" dirty="0"/>
          </a:p>
        </p:txBody>
      </p:sp>
    </p:spTree>
    <p:extLst>
      <p:ext uri="{BB962C8B-B14F-4D97-AF65-F5344CB8AC3E}">
        <p14:creationId xmlns:p14="http://schemas.microsoft.com/office/powerpoint/2010/main" val="553902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69114-280D-757E-3C4E-3392523C039E}"/>
              </a:ext>
            </a:extLst>
          </p:cNvPr>
          <p:cNvSpPr>
            <a:spLocks noGrp="1"/>
          </p:cNvSpPr>
          <p:nvPr>
            <p:ph type="title"/>
          </p:nvPr>
        </p:nvSpPr>
        <p:spPr/>
        <p:txBody>
          <a:bodyPr/>
          <a:lstStyle/>
          <a:p>
            <a:r>
              <a:rPr lang="es-ES" dirty="0"/>
              <a:t>Fuente de datos</a:t>
            </a:r>
          </a:p>
        </p:txBody>
      </p:sp>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lstStyle/>
          <a:p>
            <a:r>
              <a:rPr lang="es-ES" dirty="0"/>
              <a:t>Google </a:t>
            </a:r>
            <a:r>
              <a:rPr lang="es-ES" dirty="0" err="1"/>
              <a:t>Trends</a:t>
            </a:r>
            <a:r>
              <a:rPr lang="es-ES" dirty="0"/>
              <a:t> (2019-2024)</a:t>
            </a:r>
          </a:p>
        </p:txBody>
      </p:sp>
    </p:spTree>
    <p:extLst>
      <p:ext uri="{BB962C8B-B14F-4D97-AF65-F5344CB8AC3E}">
        <p14:creationId xmlns:p14="http://schemas.microsoft.com/office/powerpoint/2010/main" val="30144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0DD28AB-D394-1140-A4F3-F7FC038AA5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a:stretch/>
        </p:blipFill>
        <p:spPr>
          <a:xfrm>
            <a:off x="0" y="-871822"/>
            <a:ext cx="13024624" cy="8680911"/>
          </a:xfrm>
          <a:prstGeom prst="rect">
            <a:avLst/>
          </a:prstGeom>
        </p:spPr>
      </p:pic>
      <p:sp>
        <p:nvSpPr>
          <p:cNvPr id="2" name="Título 1">
            <a:extLst>
              <a:ext uri="{FF2B5EF4-FFF2-40B4-BE49-F238E27FC236}">
                <a16:creationId xmlns:a16="http://schemas.microsoft.com/office/drawing/2014/main" id="{23F6D5E8-15CF-4755-910B-1B5A1E777357}"/>
              </a:ext>
            </a:extLst>
          </p:cNvPr>
          <p:cNvSpPr>
            <a:spLocks noGrp="1"/>
          </p:cNvSpPr>
          <p:nvPr>
            <p:ph type="title"/>
          </p:nvPr>
        </p:nvSpPr>
        <p:spPr>
          <a:xfrm>
            <a:off x="-1128062" y="165923"/>
            <a:ext cx="6152273" cy="3077737"/>
          </a:xfrm>
        </p:spPr>
        <p:txBody>
          <a:bodyPr rtlCol="0">
            <a:noAutofit/>
          </a:bodyPr>
          <a:lstStyle/>
          <a:p>
            <a:pPr algn="ctr" rtl="0"/>
            <a:r>
              <a:rPr lang="es-ES" sz="21600" noProof="1">
                <a:effectLst>
                  <a:outerShdw blurRad="38100" dist="38100" dir="2700000" algn="tl">
                    <a:srgbClr val="000000">
                      <a:alpha val="43137"/>
                    </a:srgbClr>
                  </a:outerShdw>
                </a:effectLst>
              </a:rPr>
              <a:t>2</a:t>
            </a:r>
          </a:p>
        </p:txBody>
      </p:sp>
      <p:sp>
        <p:nvSpPr>
          <p:cNvPr id="9" name="CuadroTexto 8">
            <a:extLst>
              <a:ext uri="{FF2B5EF4-FFF2-40B4-BE49-F238E27FC236}">
                <a16:creationId xmlns:a16="http://schemas.microsoft.com/office/drawing/2014/main" id="{BA6FA30D-5DE9-7159-CAA8-44080CC6F932}"/>
              </a:ext>
            </a:extLst>
          </p:cNvPr>
          <p:cNvSpPr txBox="1"/>
          <p:nvPr/>
        </p:nvSpPr>
        <p:spPr>
          <a:xfrm>
            <a:off x="1070518" y="3397357"/>
            <a:ext cx="11121482" cy="1200329"/>
          </a:xfrm>
          <a:prstGeom prst="rect">
            <a:avLst/>
          </a:prstGeom>
          <a:noFill/>
        </p:spPr>
        <p:txBody>
          <a:bodyPr wrap="square">
            <a:spAutoFit/>
          </a:bodyPr>
          <a:lstStyle/>
          <a:p>
            <a:r>
              <a:rPr lang="es-ES" sz="7200" noProof="1">
                <a:effectLst>
                  <a:outerShdw blurRad="38100" dist="38100" dir="2700000" algn="tl">
                    <a:srgbClr val="000000">
                      <a:alpha val="43137"/>
                    </a:srgbClr>
                  </a:outerShdw>
                </a:effectLst>
              </a:rPr>
              <a:t>HIPÓTESIS DEL ANÁLISIS</a:t>
            </a:r>
          </a:p>
        </p:txBody>
      </p:sp>
    </p:spTree>
    <p:extLst>
      <p:ext uri="{BB962C8B-B14F-4D97-AF65-F5344CB8AC3E}">
        <p14:creationId xmlns:p14="http://schemas.microsoft.com/office/powerpoint/2010/main" val="2309487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lstStyle/>
          <a:p>
            <a:r>
              <a:rPr lang="es-ES" dirty="0"/>
              <a:t>Yoga y HIIT han ganado popularidad en los últimos años.</a:t>
            </a:r>
          </a:p>
          <a:p>
            <a:r>
              <a:rPr lang="es-ES" dirty="0"/>
              <a:t>Existen patrones estacionales claros, con picos en enero y primavera.</a:t>
            </a:r>
          </a:p>
          <a:p>
            <a:r>
              <a:rPr lang="es-ES" dirty="0"/>
              <a:t>La pandemia de 2020 incrementó el interés en disciplinas adaptadas a entornos domésticos.</a:t>
            </a:r>
          </a:p>
        </p:txBody>
      </p:sp>
    </p:spTree>
    <p:extLst>
      <p:ext uri="{BB962C8B-B14F-4D97-AF65-F5344CB8AC3E}">
        <p14:creationId xmlns:p14="http://schemas.microsoft.com/office/powerpoint/2010/main" val="186082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0DD28AB-D394-1140-A4F3-F7FC038AA5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a:stretch/>
        </p:blipFill>
        <p:spPr>
          <a:xfrm>
            <a:off x="0" y="-871822"/>
            <a:ext cx="13024624" cy="8680911"/>
          </a:xfrm>
          <a:prstGeom prst="rect">
            <a:avLst/>
          </a:prstGeom>
        </p:spPr>
      </p:pic>
      <p:sp>
        <p:nvSpPr>
          <p:cNvPr id="2" name="Título 1">
            <a:extLst>
              <a:ext uri="{FF2B5EF4-FFF2-40B4-BE49-F238E27FC236}">
                <a16:creationId xmlns:a16="http://schemas.microsoft.com/office/drawing/2014/main" id="{23F6D5E8-15CF-4755-910B-1B5A1E777357}"/>
              </a:ext>
            </a:extLst>
          </p:cNvPr>
          <p:cNvSpPr>
            <a:spLocks noGrp="1"/>
          </p:cNvSpPr>
          <p:nvPr>
            <p:ph type="title"/>
          </p:nvPr>
        </p:nvSpPr>
        <p:spPr>
          <a:xfrm>
            <a:off x="-1128062" y="165923"/>
            <a:ext cx="6152273" cy="3077737"/>
          </a:xfrm>
        </p:spPr>
        <p:txBody>
          <a:bodyPr rtlCol="0">
            <a:noAutofit/>
          </a:bodyPr>
          <a:lstStyle/>
          <a:p>
            <a:pPr algn="ctr" rtl="0"/>
            <a:r>
              <a:rPr lang="es-ES" sz="21600" noProof="1">
                <a:effectLst>
                  <a:outerShdw blurRad="38100" dist="38100" dir="2700000" algn="tl">
                    <a:srgbClr val="000000">
                      <a:alpha val="43137"/>
                    </a:srgbClr>
                  </a:outerShdw>
                </a:effectLst>
              </a:rPr>
              <a:t>3</a:t>
            </a:r>
          </a:p>
        </p:txBody>
      </p:sp>
      <p:sp>
        <p:nvSpPr>
          <p:cNvPr id="9" name="CuadroTexto 8">
            <a:extLst>
              <a:ext uri="{FF2B5EF4-FFF2-40B4-BE49-F238E27FC236}">
                <a16:creationId xmlns:a16="http://schemas.microsoft.com/office/drawing/2014/main" id="{BA6FA30D-5DE9-7159-CAA8-44080CC6F932}"/>
              </a:ext>
            </a:extLst>
          </p:cNvPr>
          <p:cNvSpPr txBox="1"/>
          <p:nvPr/>
        </p:nvSpPr>
        <p:spPr>
          <a:xfrm>
            <a:off x="1070518" y="3397357"/>
            <a:ext cx="11121482" cy="2308324"/>
          </a:xfrm>
          <a:prstGeom prst="rect">
            <a:avLst/>
          </a:prstGeom>
          <a:noFill/>
        </p:spPr>
        <p:txBody>
          <a:bodyPr wrap="square">
            <a:spAutoFit/>
          </a:bodyPr>
          <a:lstStyle/>
          <a:p>
            <a:r>
              <a:rPr lang="es-ES" sz="7200" noProof="1">
                <a:effectLst>
                  <a:outerShdw blurRad="38100" dist="38100" dir="2700000" algn="tl">
                    <a:srgbClr val="000000">
                      <a:alpha val="43137"/>
                    </a:srgbClr>
                  </a:outerShdw>
                </a:effectLst>
              </a:rPr>
              <a:t>DATASET Y METODOLOGÍA</a:t>
            </a:r>
          </a:p>
        </p:txBody>
      </p:sp>
    </p:spTree>
    <p:extLst>
      <p:ext uri="{BB962C8B-B14F-4D97-AF65-F5344CB8AC3E}">
        <p14:creationId xmlns:p14="http://schemas.microsoft.com/office/powerpoint/2010/main" val="32086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B75E64-BC00-CB58-27A4-971DFE58B8D0}"/>
              </a:ext>
            </a:extLst>
          </p:cNvPr>
          <p:cNvSpPr>
            <a:spLocks noGrp="1"/>
          </p:cNvSpPr>
          <p:nvPr>
            <p:ph idx="1"/>
          </p:nvPr>
        </p:nvSpPr>
        <p:spPr/>
        <p:txBody>
          <a:bodyPr>
            <a:normAutofit fontScale="92500" lnSpcReduction="20000"/>
          </a:bodyPr>
          <a:lstStyle/>
          <a:p>
            <a:r>
              <a:rPr lang="es-ES" b="1" dirty="0"/>
              <a:t>Fuente: Google </a:t>
            </a:r>
            <a:r>
              <a:rPr lang="es-ES" b="1" dirty="0" err="1"/>
              <a:t>Trends</a:t>
            </a:r>
            <a:r>
              <a:rPr lang="es-ES" b="1" dirty="0"/>
              <a:t> (datos públicos)</a:t>
            </a:r>
          </a:p>
          <a:p>
            <a:pPr marL="0" indent="0">
              <a:buNone/>
            </a:pPr>
            <a:r>
              <a:rPr lang="es-ES" dirty="0"/>
              <a:t>	Período analizado: 2019-2024.</a:t>
            </a:r>
          </a:p>
          <a:p>
            <a:r>
              <a:rPr lang="es-ES" b="1" dirty="0"/>
              <a:t>Procesamiento</a:t>
            </a:r>
          </a:p>
          <a:p>
            <a:pPr marL="0" indent="0">
              <a:buNone/>
            </a:pPr>
            <a:r>
              <a:rPr lang="es-ES" dirty="0"/>
              <a:t>	Limpieza de datos (valores nulos, duplicados).</a:t>
            </a:r>
          </a:p>
          <a:p>
            <a:pPr marL="0" indent="0">
              <a:buNone/>
            </a:pPr>
            <a:r>
              <a:rPr lang="es-ES" dirty="0"/>
              <a:t>	Creación de métricas estacionales (mes/año).</a:t>
            </a:r>
          </a:p>
          <a:p>
            <a:r>
              <a:rPr lang="es-ES" b="1" dirty="0"/>
              <a:t>Disciplinas analizadas</a:t>
            </a:r>
          </a:p>
          <a:p>
            <a:pPr marL="400050" lvl="1" indent="0">
              <a:buNone/>
            </a:pPr>
            <a:r>
              <a:rPr lang="es-ES" dirty="0"/>
              <a:t>CrossFit</a:t>
            </a:r>
          </a:p>
          <a:p>
            <a:pPr marL="400050" lvl="1" indent="0">
              <a:buNone/>
            </a:pPr>
            <a:r>
              <a:rPr lang="es-ES" dirty="0"/>
              <a:t>HIIT</a:t>
            </a:r>
          </a:p>
          <a:p>
            <a:pPr marL="400050" lvl="1" indent="0">
              <a:buNone/>
            </a:pPr>
            <a:r>
              <a:rPr lang="es-ES" dirty="0"/>
              <a:t>Yoga</a:t>
            </a:r>
          </a:p>
          <a:p>
            <a:pPr marL="400050" lvl="1" indent="0">
              <a:buNone/>
            </a:pPr>
            <a:r>
              <a:rPr lang="es-ES" dirty="0"/>
              <a:t>Running</a:t>
            </a:r>
          </a:p>
          <a:p>
            <a:pPr marL="400050" lvl="1" indent="0">
              <a:buNone/>
            </a:pPr>
            <a:r>
              <a:rPr lang="es-ES" dirty="0"/>
              <a:t>Entrenamiento Funcional</a:t>
            </a:r>
          </a:p>
        </p:txBody>
      </p:sp>
    </p:spTree>
    <p:extLst>
      <p:ext uri="{BB962C8B-B14F-4D97-AF65-F5344CB8AC3E}">
        <p14:creationId xmlns:p14="http://schemas.microsoft.com/office/powerpoint/2010/main" val="405757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0DD28AB-D394-1140-A4F3-F7FC038AA5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a:stretch/>
        </p:blipFill>
        <p:spPr>
          <a:xfrm>
            <a:off x="1629" y="-871822"/>
            <a:ext cx="13021366" cy="8680911"/>
          </a:xfrm>
          <a:prstGeom prst="rect">
            <a:avLst/>
          </a:prstGeom>
        </p:spPr>
      </p:pic>
      <p:sp>
        <p:nvSpPr>
          <p:cNvPr id="2" name="Título 1">
            <a:extLst>
              <a:ext uri="{FF2B5EF4-FFF2-40B4-BE49-F238E27FC236}">
                <a16:creationId xmlns:a16="http://schemas.microsoft.com/office/drawing/2014/main" id="{23F6D5E8-15CF-4755-910B-1B5A1E777357}"/>
              </a:ext>
            </a:extLst>
          </p:cNvPr>
          <p:cNvSpPr>
            <a:spLocks noGrp="1"/>
          </p:cNvSpPr>
          <p:nvPr>
            <p:ph type="title"/>
          </p:nvPr>
        </p:nvSpPr>
        <p:spPr>
          <a:xfrm>
            <a:off x="-1128062" y="165923"/>
            <a:ext cx="6152273" cy="3077737"/>
          </a:xfrm>
        </p:spPr>
        <p:txBody>
          <a:bodyPr rtlCol="0">
            <a:noAutofit/>
          </a:bodyPr>
          <a:lstStyle/>
          <a:p>
            <a:pPr algn="ctr" rtl="0"/>
            <a:r>
              <a:rPr lang="es-ES" sz="21600" noProof="1">
                <a:effectLst>
                  <a:outerShdw blurRad="38100" dist="38100" dir="2700000" algn="tl">
                    <a:srgbClr val="000000">
                      <a:alpha val="43137"/>
                    </a:srgbClr>
                  </a:outerShdw>
                </a:effectLst>
              </a:rPr>
              <a:t>4</a:t>
            </a:r>
          </a:p>
        </p:txBody>
      </p:sp>
      <p:sp>
        <p:nvSpPr>
          <p:cNvPr id="9" name="CuadroTexto 8">
            <a:extLst>
              <a:ext uri="{FF2B5EF4-FFF2-40B4-BE49-F238E27FC236}">
                <a16:creationId xmlns:a16="http://schemas.microsoft.com/office/drawing/2014/main" id="{BA6FA30D-5DE9-7159-CAA8-44080CC6F932}"/>
              </a:ext>
            </a:extLst>
          </p:cNvPr>
          <p:cNvSpPr txBox="1"/>
          <p:nvPr/>
        </p:nvSpPr>
        <p:spPr>
          <a:xfrm>
            <a:off x="1070518" y="3397357"/>
            <a:ext cx="11121482" cy="1200329"/>
          </a:xfrm>
          <a:prstGeom prst="rect">
            <a:avLst/>
          </a:prstGeom>
          <a:noFill/>
        </p:spPr>
        <p:txBody>
          <a:bodyPr wrap="square">
            <a:spAutoFit/>
          </a:bodyPr>
          <a:lstStyle/>
          <a:p>
            <a:r>
              <a:rPr lang="es-ES" sz="7200" noProof="1">
                <a:effectLst>
                  <a:outerShdw blurRad="38100" dist="38100" dir="2700000" algn="tl">
                    <a:srgbClr val="000000">
                      <a:alpha val="43137"/>
                    </a:srgbClr>
                  </a:outerShdw>
                </a:effectLst>
              </a:rPr>
              <a:t>RESULTADOS</a:t>
            </a:r>
          </a:p>
        </p:txBody>
      </p:sp>
    </p:spTree>
    <p:extLst>
      <p:ext uri="{BB962C8B-B14F-4D97-AF65-F5344CB8AC3E}">
        <p14:creationId xmlns:p14="http://schemas.microsoft.com/office/powerpoint/2010/main" val="28916854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Office_41782099_TF22531373" id="{4025FF5F-35DC-4C73-A80E-76F785B05E1C}" vid="{7B282307-218B-4122-8AE6-882C53A5530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F0B771C-53D0-4C6A-8C2A-F95E45907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1812AF-5C4C-4B75-9015-C90088D3D4BF}">
  <ds:schemaRefs>
    <ds:schemaRef ds:uri="http://schemas.microsoft.com/sharepoint/v3/contenttype/forms"/>
  </ds:schemaRefs>
</ds:datastoreItem>
</file>

<file path=customXml/itemProps3.xml><?xml version="1.0" encoding="utf-8"?>
<ds:datastoreItem xmlns:ds="http://schemas.openxmlformats.org/officeDocument/2006/customXml" ds:itemID="{5E15C130-17B0-43C9-B99C-584294C40B5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1394</TotalTime>
  <Words>614</Words>
  <Application>Microsoft Office PowerPoint</Application>
  <PresentationFormat>Panorámica</PresentationFormat>
  <Paragraphs>87</Paragraphs>
  <Slides>24</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24</vt:i4>
      </vt:variant>
    </vt:vector>
  </HeadingPairs>
  <TitlesOfParts>
    <vt:vector size="28" baseType="lpstr">
      <vt:lpstr>Calibri</vt:lpstr>
      <vt:lpstr>Century Gothic</vt:lpstr>
      <vt:lpstr>Wingdings 2</vt:lpstr>
      <vt:lpstr>Citable</vt:lpstr>
      <vt:lpstr>Tendencias de Salud y Fitness (2019-2024)</vt:lpstr>
      <vt:lpstr>1</vt:lpstr>
      <vt:lpstr>Objetivo principal</vt:lpstr>
      <vt:lpstr>Fuente de datos</vt:lpstr>
      <vt:lpstr>2</vt:lpstr>
      <vt:lpstr>Presentación de PowerPoint</vt:lpstr>
      <vt:lpstr>3</vt:lpstr>
      <vt:lpstr>Presentación de PowerPoint</vt:lpstr>
      <vt:lpstr>4</vt:lpstr>
      <vt:lpstr>Popularidad promedio</vt:lpstr>
      <vt:lpstr>Términos populares</vt:lpstr>
      <vt:lpstr>Presentación de PowerPoint</vt:lpstr>
      <vt:lpstr>Presentación de PowerPoint</vt:lpstr>
      <vt:lpstr>Presentación de PowerPoint</vt:lpstr>
      <vt:lpstr>Presentación de PowerPoint</vt:lpstr>
      <vt:lpstr>Presentación de PowerPoint</vt:lpstr>
      <vt:lpstr>Presentación de PowerPoint</vt:lpstr>
      <vt:lpstr>5</vt:lpstr>
      <vt:lpstr>Presentación de PowerPoint</vt:lpstr>
      <vt:lpstr>6</vt:lpstr>
      <vt:lpstr>Presentación de PowerPoint</vt:lpstr>
      <vt:lpstr>7</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Tendencias de Salud y Fitness (2019-2024)</dc:title>
  <dc:creator>Jesus</dc:creator>
  <cp:lastModifiedBy>Jesus</cp:lastModifiedBy>
  <cp:revision>6</cp:revision>
  <dcterms:created xsi:type="dcterms:W3CDTF">2024-12-14T17:57:49Z</dcterms:created>
  <dcterms:modified xsi:type="dcterms:W3CDTF">2024-12-15T17:14:49Z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